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318" r:id="rId3"/>
    <p:sldId id="335" r:id="rId4"/>
    <p:sldId id="336" r:id="rId5"/>
    <p:sldId id="339" r:id="rId6"/>
    <p:sldId id="342" r:id="rId7"/>
    <p:sldId id="341" r:id="rId8"/>
    <p:sldId id="343" r:id="rId9"/>
    <p:sldId id="340" r:id="rId10"/>
    <p:sldId id="344" r:id="rId11"/>
    <p:sldId id="347" r:id="rId12"/>
    <p:sldId id="356" r:id="rId13"/>
    <p:sldId id="337" r:id="rId14"/>
    <p:sldId id="338" r:id="rId15"/>
    <p:sldId id="349" r:id="rId16"/>
    <p:sldId id="346" r:id="rId17"/>
    <p:sldId id="348" r:id="rId18"/>
    <p:sldId id="351" r:id="rId19"/>
    <p:sldId id="352" r:id="rId20"/>
    <p:sldId id="353" r:id="rId21"/>
    <p:sldId id="354" r:id="rId22"/>
    <p:sldId id="355" r:id="rId23"/>
    <p:sldId id="357" r:id="rId24"/>
    <p:sldId id="3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26452698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6373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00702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9645479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672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7311583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337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7158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676873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6205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869087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6768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7532214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6792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11685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766678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280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2789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08442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8326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35333057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8295449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129740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20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32750910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2314235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B01E-9D31-9618-8203-B947BA9EDFE1}"/>
              </a:ext>
            </a:extLst>
          </p:cNvPr>
          <p:cNvSpPr>
            <a:spLocks noGrp="1"/>
          </p:cNvSpPr>
          <p:nvPr>
            <p:ph type="ctrTitle"/>
          </p:nvPr>
        </p:nvSpPr>
        <p:spPr/>
        <p:txBody>
          <a:bodyPr/>
          <a:lstStyle/>
          <a:p>
            <a:r>
              <a:rPr lang="en-US" i="1" dirty="0">
                <a:solidFill>
                  <a:srgbClr val="000000"/>
                </a:solidFill>
                <a:effectLst/>
                <a:latin typeface="Times New Roman" panose="02020603050405020304" pitchFamily="18" charset="0"/>
              </a:rPr>
              <a:t>If ever two were one, then surely we. </a:t>
            </a:r>
            <a:br>
              <a:rPr lang="en-US" i="1" dirty="0">
                <a:solidFill>
                  <a:srgbClr val="000000"/>
                </a:solidFill>
                <a:effectLst/>
                <a:latin typeface="Times New Roman" panose="02020603050405020304" pitchFamily="18" charset="0"/>
              </a:rPr>
            </a:br>
            <a:r>
              <a:rPr lang="en-US" i="1" dirty="0">
                <a:solidFill>
                  <a:srgbClr val="000000"/>
                </a:solidFill>
                <a:effectLst/>
                <a:latin typeface="Times New Roman" panose="02020603050405020304" pitchFamily="18" charset="0"/>
              </a:rPr>
              <a:t>If ever man were loved by wife, then thee. 		– Ann Bradstreet</a:t>
            </a:r>
            <a:br>
              <a:rPr lang="en-US" dirty="0">
                <a:solidFill>
                  <a:srgbClr val="000000"/>
                </a:solidFill>
                <a:effectLst/>
                <a:latin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785DC0FF-576B-9432-BA2D-ABA0822AF6BF}"/>
              </a:ext>
            </a:extLst>
          </p:cNvPr>
          <p:cNvSpPr>
            <a:spLocks noGrp="1"/>
          </p:cNvSpPr>
          <p:nvPr>
            <p:ph type="subTitle" idx="1"/>
          </p:nvPr>
        </p:nvSpPr>
        <p:spPr/>
        <p:txBody>
          <a:bodyPr/>
          <a:lstStyle/>
          <a:p>
            <a:endParaRPr lang="en-US" sz="3600" dirty="0"/>
          </a:p>
        </p:txBody>
      </p:sp>
    </p:spTree>
    <p:extLst>
      <p:ext uri="{BB962C8B-B14F-4D97-AF65-F5344CB8AC3E}">
        <p14:creationId xmlns:p14="http://schemas.microsoft.com/office/powerpoint/2010/main" val="25099428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4400" dirty="0">
                <a:solidFill>
                  <a:srgbClr val="000000"/>
                </a:solidFill>
                <a:effectLst/>
                <a:latin typeface="Helvetica" pitchFamily="2" charset="0"/>
              </a:rPr>
              <a:t>By Way of Review</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solidFill>
                  <a:srgbClr val="000000"/>
                </a:solidFill>
                <a:latin typeface="Helvetica" pitchFamily="2" charset="0"/>
              </a:rPr>
              <a:t>The importance of effective communications in marriage</a:t>
            </a:r>
          </a:p>
          <a:p>
            <a:pPr marL="1128019" lvl="2" indent="-457200">
              <a:buFont typeface="Arial" panose="020B0604020202020204" pitchFamily="34" charset="0"/>
              <a:buChar char="•"/>
            </a:pPr>
            <a:r>
              <a:rPr lang="en-US" dirty="0"/>
              <a:t>Establishes and builds understanding</a:t>
            </a:r>
          </a:p>
          <a:p>
            <a:pPr marL="1128019" lvl="2" indent="-457200">
              <a:buFont typeface="Arial" panose="020B0604020202020204" pitchFamily="34" charset="0"/>
              <a:buChar char="•"/>
            </a:pPr>
            <a:r>
              <a:rPr lang="en-US" dirty="0"/>
              <a:t>Critical in helping resolve conflict</a:t>
            </a:r>
          </a:p>
          <a:p>
            <a:pPr marL="1128019" lvl="2" indent="-457200">
              <a:buFont typeface="Arial" panose="020B0604020202020204" pitchFamily="34" charset="0"/>
              <a:buChar char="•"/>
            </a:pPr>
            <a:r>
              <a:rPr lang="en-US" dirty="0"/>
              <a:t>Builds trust</a:t>
            </a:r>
          </a:p>
          <a:p>
            <a:pPr marL="1128019" lvl="2" indent="-457200">
              <a:buFont typeface="Arial" panose="020B0604020202020204" pitchFamily="34" charset="0"/>
              <a:buChar char="•"/>
            </a:pPr>
            <a:r>
              <a:rPr lang="en-US" dirty="0"/>
              <a:t>Enhances emotional intimacy</a:t>
            </a:r>
          </a:p>
          <a:p>
            <a:pPr marL="806562" lvl="1" indent="-457200">
              <a:buFont typeface="Arial" panose="020B0604020202020204" pitchFamily="34" charset="0"/>
              <a:buChar char="•"/>
            </a:pPr>
            <a:endParaRPr lang="en-US" dirty="0">
              <a:solidFill>
                <a:srgbClr val="000000"/>
              </a:solidFill>
              <a:latin typeface="Helvetica" pitchFamily="2" charset="0"/>
            </a:endParaRPr>
          </a:p>
          <a:p>
            <a:pPr marL="485105" indent="-457200">
              <a:buFont typeface="Arial" panose="020B0604020202020204" pitchFamily="34" charset="0"/>
              <a:buChar char="•"/>
            </a:pPr>
            <a:endParaRPr lang="en-US" dirty="0"/>
          </a:p>
        </p:txBody>
      </p:sp>
    </p:spTree>
    <p:extLst>
      <p:ext uri="{BB962C8B-B14F-4D97-AF65-F5344CB8AC3E}">
        <p14:creationId xmlns:p14="http://schemas.microsoft.com/office/powerpoint/2010/main" val="2202602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4400" dirty="0">
                <a:solidFill>
                  <a:srgbClr val="000000"/>
                </a:solidFill>
                <a:effectLst/>
                <a:latin typeface="Helvetica" pitchFamily="2" charset="0"/>
              </a:rPr>
              <a:t>The Importance of Effective </a:t>
            </a:r>
            <a:r>
              <a:rPr lang="en-US" sz="4400" dirty="0">
                <a:solidFill>
                  <a:srgbClr val="000000"/>
                </a:solidFill>
                <a:latin typeface="Helvetica" pitchFamily="2" charset="0"/>
              </a:rPr>
              <a:t>C</a:t>
            </a:r>
            <a:r>
              <a:rPr lang="en-US" sz="4400" dirty="0">
                <a:solidFill>
                  <a:srgbClr val="000000"/>
                </a:solidFill>
                <a:effectLst/>
                <a:latin typeface="Helvetica" pitchFamily="2" charset="0"/>
              </a:rPr>
              <a:t>ommunications in Marriage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t>Strengthens decision-making</a:t>
            </a:r>
          </a:p>
          <a:p>
            <a:pPr marL="485105" indent="-457200">
              <a:buFont typeface="Arial" panose="020B0604020202020204" pitchFamily="34" charset="0"/>
              <a:buChar char="•"/>
            </a:pPr>
            <a:r>
              <a:rPr lang="en-US" dirty="0"/>
              <a:t>Contributes to long-term happiness</a:t>
            </a:r>
          </a:p>
          <a:p>
            <a:pPr marL="485105" indent="-457200">
              <a:buFont typeface="Arial" panose="020B0604020202020204" pitchFamily="34" charset="0"/>
              <a:buChar char="•"/>
            </a:pPr>
            <a:r>
              <a:rPr lang="en-US" dirty="0"/>
              <a:t>Strengthens your spiritual life</a:t>
            </a:r>
          </a:p>
        </p:txBody>
      </p:sp>
    </p:spTree>
    <p:extLst>
      <p:ext uri="{BB962C8B-B14F-4D97-AF65-F5344CB8AC3E}">
        <p14:creationId xmlns:p14="http://schemas.microsoft.com/office/powerpoint/2010/main" val="754172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B01E-9D31-9618-8203-B947BA9EDFE1}"/>
              </a:ext>
            </a:extLst>
          </p:cNvPr>
          <p:cNvSpPr>
            <a:spLocks noGrp="1"/>
          </p:cNvSpPr>
          <p:nvPr>
            <p:ph type="ctrTitle"/>
          </p:nvPr>
        </p:nvSpPr>
        <p:spPr/>
        <p:txBody>
          <a:bodyPr/>
          <a:lstStyle/>
          <a:p>
            <a:r>
              <a:rPr lang="en-US" dirty="0"/>
              <a:t>Hindrances Towards Effective Communications in Marriage</a:t>
            </a:r>
          </a:p>
        </p:txBody>
      </p:sp>
      <p:sp>
        <p:nvSpPr>
          <p:cNvPr id="3" name="Subtitle 2">
            <a:extLst>
              <a:ext uri="{FF2B5EF4-FFF2-40B4-BE49-F238E27FC236}">
                <a16:creationId xmlns:a16="http://schemas.microsoft.com/office/drawing/2014/main" id="{785DC0FF-576B-9432-BA2D-ABA0822AF6BF}"/>
              </a:ext>
            </a:extLst>
          </p:cNvPr>
          <p:cNvSpPr>
            <a:spLocks noGrp="1"/>
          </p:cNvSpPr>
          <p:nvPr>
            <p:ph type="subTitle" idx="1"/>
          </p:nvPr>
        </p:nvSpPr>
        <p:spPr/>
        <p:txBody>
          <a:bodyPr/>
          <a:lstStyle/>
          <a:p>
            <a:r>
              <a:rPr lang="en-US" sz="3600" dirty="0"/>
              <a:t>What they are and how we can overcome</a:t>
            </a:r>
          </a:p>
        </p:txBody>
      </p:sp>
    </p:spTree>
    <p:extLst>
      <p:ext uri="{BB962C8B-B14F-4D97-AF65-F5344CB8AC3E}">
        <p14:creationId xmlns:p14="http://schemas.microsoft.com/office/powerpoint/2010/main" val="20736589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5350B-FA8B-6F6E-0686-C7D8EE660EC5}"/>
              </a:ext>
            </a:extLst>
          </p:cNvPr>
          <p:cNvPicPr>
            <a:picLocks noChangeAspect="1"/>
          </p:cNvPicPr>
          <p:nvPr/>
        </p:nvPicPr>
        <p:blipFill>
          <a:blip r:embed="rId2"/>
          <a:stretch>
            <a:fillRect/>
          </a:stretch>
        </p:blipFill>
        <p:spPr>
          <a:xfrm>
            <a:off x="4646141" y="54707"/>
            <a:ext cx="2891481" cy="5923520"/>
          </a:xfrm>
          <a:prstGeom prst="rect">
            <a:avLst/>
          </a:prstGeom>
        </p:spPr>
      </p:pic>
    </p:spTree>
    <p:extLst>
      <p:ext uri="{BB962C8B-B14F-4D97-AF65-F5344CB8AC3E}">
        <p14:creationId xmlns:p14="http://schemas.microsoft.com/office/powerpoint/2010/main" val="14475423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hinder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t>Poor listening skills</a:t>
            </a:r>
          </a:p>
          <a:p>
            <a:pPr marL="485105" indent="-457200">
              <a:buFont typeface="Arial" panose="020B0604020202020204" pitchFamily="34" charset="0"/>
              <a:buChar char="•"/>
            </a:pPr>
            <a:r>
              <a:rPr lang="en-US" dirty="0"/>
              <a:t>Hearing and Listening are two different things.  It’s always been that way.</a:t>
            </a:r>
          </a:p>
          <a:p>
            <a:pPr marL="485105" indent="-457200" algn="ctr">
              <a:buFont typeface="Arial" panose="020B0604020202020204" pitchFamily="34" charset="0"/>
              <a:buChar char="•"/>
            </a:pPr>
            <a:r>
              <a:rPr lang="en-US" dirty="0"/>
              <a:t>“</a:t>
            </a:r>
            <a:r>
              <a:rPr lang="en-US" i="1" dirty="0"/>
              <a:t>He who has ears, let him hear.”  </a:t>
            </a:r>
            <a:r>
              <a:rPr lang="en-US" dirty="0"/>
              <a:t>Matthew 13:9</a:t>
            </a:r>
          </a:p>
          <a:p>
            <a:pPr marL="485105" indent="-457200">
              <a:buFont typeface="Arial" panose="020B0604020202020204" pitchFamily="34" charset="0"/>
              <a:buChar char="•"/>
            </a:pPr>
            <a:endParaRPr lang="en-US" dirty="0"/>
          </a:p>
          <a:p>
            <a:pPr marL="485105" indent="-457200">
              <a:buFont typeface="Arial" panose="020B0604020202020204" pitchFamily="34" charset="0"/>
              <a:buChar char="•"/>
            </a:pPr>
            <a:endParaRPr lang="en-US" dirty="0"/>
          </a:p>
        </p:txBody>
      </p:sp>
    </p:spTree>
    <p:extLst>
      <p:ext uri="{BB962C8B-B14F-4D97-AF65-F5344CB8AC3E}">
        <p14:creationId xmlns:p14="http://schemas.microsoft.com/office/powerpoint/2010/main" val="1779074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hinder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t>Emotional Barriers</a:t>
            </a:r>
          </a:p>
          <a:p>
            <a:pPr marL="806562" lvl="1" indent="-457200">
              <a:buFont typeface="Arial" panose="020B0604020202020204" pitchFamily="34" charset="0"/>
              <a:buChar char="•"/>
            </a:pPr>
            <a:r>
              <a:rPr lang="en-US" dirty="0"/>
              <a:t>Defensiveness</a:t>
            </a:r>
          </a:p>
          <a:p>
            <a:pPr marL="806562" lvl="1" indent="-457200">
              <a:buFont typeface="Arial" panose="020B0604020202020204" pitchFamily="34" charset="0"/>
              <a:buChar char="•"/>
            </a:pPr>
            <a:r>
              <a:rPr lang="en-US" dirty="0"/>
              <a:t>Anger</a:t>
            </a:r>
          </a:p>
          <a:p>
            <a:pPr marL="806562" lvl="1" indent="-457200">
              <a:buFont typeface="Arial" panose="020B0604020202020204" pitchFamily="34" charset="0"/>
              <a:buChar char="•"/>
            </a:pPr>
            <a:r>
              <a:rPr lang="en-US" dirty="0"/>
              <a:t>Resentment</a:t>
            </a:r>
          </a:p>
          <a:p>
            <a:pPr marL="485105" indent="-457200">
              <a:buFont typeface="Arial" panose="020B0604020202020204" pitchFamily="34" charset="0"/>
              <a:buChar char="•"/>
            </a:pPr>
            <a:endParaRPr lang="en-US" dirty="0"/>
          </a:p>
        </p:txBody>
      </p:sp>
    </p:spTree>
    <p:extLst>
      <p:ext uri="{BB962C8B-B14F-4D97-AF65-F5344CB8AC3E}">
        <p14:creationId xmlns:p14="http://schemas.microsoft.com/office/powerpoint/2010/main" val="2993277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hinder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b="0" i="0" u="none" strike="noStrike" dirty="0">
                <a:solidFill>
                  <a:srgbClr val="374151"/>
                </a:solidFill>
                <a:effectLst/>
              </a:rPr>
              <a:t>Busy schedules and distractions</a:t>
            </a:r>
          </a:p>
          <a:p>
            <a:pPr marL="806562" lvl="1" indent="-457200">
              <a:buFont typeface="Arial" panose="020B0604020202020204" pitchFamily="34" charset="0"/>
              <a:buChar char="•"/>
            </a:pPr>
            <a:r>
              <a:rPr lang="en-US" dirty="0">
                <a:solidFill>
                  <a:srgbClr val="374151"/>
                </a:solidFill>
              </a:rPr>
              <a:t>Work</a:t>
            </a:r>
          </a:p>
          <a:p>
            <a:pPr marL="806562" lvl="1" indent="-457200">
              <a:buFont typeface="Arial" panose="020B0604020202020204" pitchFamily="34" charset="0"/>
              <a:buChar char="•"/>
            </a:pPr>
            <a:r>
              <a:rPr lang="en-US" dirty="0">
                <a:solidFill>
                  <a:srgbClr val="374151"/>
                </a:solidFill>
              </a:rPr>
              <a:t>Technology</a:t>
            </a:r>
          </a:p>
          <a:p>
            <a:pPr marL="806562" lvl="1" indent="-457200">
              <a:buFont typeface="Arial" panose="020B0604020202020204" pitchFamily="34" charset="0"/>
              <a:buChar char="•"/>
            </a:pPr>
            <a:r>
              <a:rPr lang="en-US" dirty="0">
                <a:solidFill>
                  <a:srgbClr val="374151"/>
                </a:solidFill>
              </a:rPr>
              <a:t>Social media</a:t>
            </a:r>
            <a:endParaRPr lang="en-US" dirty="0"/>
          </a:p>
        </p:txBody>
      </p:sp>
    </p:spTree>
    <p:extLst>
      <p:ext uri="{BB962C8B-B14F-4D97-AF65-F5344CB8AC3E}">
        <p14:creationId xmlns:p14="http://schemas.microsoft.com/office/powerpoint/2010/main" val="2956020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hinder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t>Unresolved Conflict</a:t>
            </a:r>
          </a:p>
          <a:p>
            <a:pPr marL="806562" lvl="1" indent="-457200">
              <a:buFont typeface="Arial" panose="020B0604020202020204" pitchFamily="34" charset="0"/>
              <a:buChar char="•"/>
            </a:pPr>
            <a:r>
              <a:rPr lang="en-US" dirty="0"/>
              <a:t>Lingering negative emotions</a:t>
            </a:r>
          </a:p>
          <a:p>
            <a:pPr marL="806562" lvl="1" indent="-457200">
              <a:buFont typeface="Arial" panose="020B0604020202020204" pitchFamily="34" charset="0"/>
              <a:buChar char="•"/>
            </a:pPr>
            <a:r>
              <a:rPr lang="en-US" dirty="0"/>
              <a:t>Difficulty addressing current issues constructively </a:t>
            </a:r>
          </a:p>
        </p:txBody>
      </p:sp>
    </p:spTree>
    <p:extLst>
      <p:ext uri="{BB962C8B-B14F-4D97-AF65-F5344CB8AC3E}">
        <p14:creationId xmlns:p14="http://schemas.microsoft.com/office/powerpoint/2010/main" val="70590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FE50-FAAB-0F3A-997E-FD44E8958204}"/>
              </a:ext>
            </a:extLst>
          </p:cNvPr>
          <p:cNvSpPr>
            <a:spLocks noGrp="1"/>
          </p:cNvSpPr>
          <p:nvPr>
            <p:ph type="ctrTitle"/>
          </p:nvPr>
        </p:nvSpPr>
        <p:spPr/>
        <p:txBody>
          <a:bodyPr/>
          <a:lstStyle/>
          <a:p>
            <a:r>
              <a:rPr lang="en-US" sz="4400" dirty="0">
                <a:solidFill>
                  <a:schemeClr val="tx2"/>
                </a:solidFill>
                <a:cs typeface="Times New Roman" panose="02020603050405020304" pitchFamily="18" charset="0"/>
              </a:rPr>
              <a:t>How We Communicate In Our Marriages</a:t>
            </a:r>
            <a:endParaRPr lang="en-US" dirty="0">
              <a:solidFill>
                <a:schemeClr val="tx2"/>
              </a:solidFill>
            </a:endParaRPr>
          </a:p>
        </p:txBody>
      </p:sp>
      <p:sp>
        <p:nvSpPr>
          <p:cNvPr id="3" name="Subtitle 2">
            <a:extLst>
              <a:ext uri="{FF2B5EF4-FFF2-40B4-BE49-F238E27FC236}">
                <a16:creationId xmlns:a16="http://schemas.microsoft.com/office/drawing/2014/main" id="{97667A07-91C5-A743-D4F9-ECE554BBA10E}"/>
              </a:ext>
            </a:extLst>
          </p:cNvPr>
          <p:cNvSpPr>
            <a:spLocks noGrp="1"/>
          </p:cNvSpPr>
          <p:nvPr>
            <p:ph type="subTitle" idx="1"/>
          </p:nvPr>
        </p:nvSpPr>
        <p:spPr/>
        <p:txBody>
          <a:bodyPr/>
          <a:lstStyle/>
          <a:p>
            <a:r>
              <a:rPr lang="en-US" sz="3200" dirty="0">
                <a:solidFill>
                  <a:schemeClr val="accent1"/>
                </a:solidFill>
              </a:rPr>
              <a:t>How to hear and be heard in both calm and crisis</a:t>
            </a:r>
          </a:p>
        </p:txBody>
      </p:sp>
    </p:spTree>
    <p:extLst>
      <p:ext uri="{BB962C8B-B14F-4D97-AF65-F5344CB8AC3E}">
        <p14:creationId xmlns:p14="http://schemas.microsoft.com/office/powerpoint/2010/main" val="3855146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hinder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dirty="0"/>
              <a:t>Poor communication habits</a:t>
            </a:r>
          </a:p>
          <a:p>
            <a:pPr marL="806562" lvl="1" indent="-457200">
              <a:buFont typeface="Arial" panose="020B0604020202020204" pitchFamily="34" charset="0"/>
              <a:buChar char="•"/>
            </a:pPr>
            <a:r>
              <a:rPr lang="en-US" dirty="0"/>
              <a:t>Interrupting</a:t>
            </a:r>
          </a:p>
          <a:p>
            <a:pPr marL="806562" lvl="1" indent="-457200">
              <a:buFont typeface="Arial" panose="020B0604020202020204" pitchFamily="34" charset="0"/>
              <a:buChar char="•"/>
            </a:pPr>
            <a:r>
              <a:rPr lang="en-US" dirty="0"/>
              <a:t>Criticizing</a:t>
            </a:r>
          </a:p>
          <a:p>
            <a:pPr marL="806562" lvl="1" indent="-457200">
              <a:buFont typeface="Arial" panose="020B0604020202020204" pitchFamily="34" charset="0"/>
              <a:buChar char="•"/>
            </a:pPr>
            <a:r>
              <a:rPr lang="en-US" dirty="0"/>
              <a:t>Avoiding difficult conversations</a:t>
            </a:r>
          </a:p>
        </p:txBody>
      </p:sp>
    </p:spTree>
    <p:extLst>
      <p:ext uri="{BB962C8B-B14F-4D97-AF65-F5344CB8AC3E}">
        <p14:creationId xmlns:p14="http://schemas.microsoft.com/office/powerpoint/2010/main" val="207252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help in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endParaRPr lang="en-US" dirty="0"/>
          </a:p>
          <a:p>
            <a:pPr marL="485105" indent="-457200">
              <a:buFont typeface="Arial" panose="020B0604020202020204" pitchFamily="34" charset="0"/>
              <a:buChar char="•"/>
            </a:pPr>
            <a:r>
              <a:rPr lang="en-US" sz="3200" dirty="0"/>
              <a:t> …and he died for all, </a:t>
            </a:r>
            <a:r>
              <a:rPr lang="en-US" sz="3200" u="sng" dirty="0"/>
              <a:t>that those who live might no longer live for themselves </a:t>
            </a:r>
            <a:r>
              <a:rPr lang="en-US" sz="3200" dirty="0"/>
              <a:t>but for him who for their sake died and was raised.     II Corinthians 5:15</a:t>
            </a:r>
          </a:p>
        </p:txBody>
      </p:sp>
    </p:spTree>
    <p:extLst>
      <p:ext uri="{BB962C8B-B14F-4D97-AF65-F5344CB8AC3E}">
        <p14:creationId xmlns:p14="http://schemas.microsoft.com/office/powerpoint/2010/main" val="34503830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4016-0EB8-E3CA-B457-C750DA998E7C}"/>
              </a:ext>
            </a:extLst>
          </p:cNvPr>
          <p:cNvSpPr>
            <a:spLocks noGrp="1"/>
          </p:cNvSpPr>
          <p:nvPr>
            <p:ph type="title"/>
          </p:nvPr>
        </p:nvSpPr>
        <p:spPr/>
        <p:txBody>
          <a:bodyPr/>
          <a:lstStyle/>
          <a:p>
            <a:r>
              <a:rPr lang="en-US" sz="3600" dirty="0">
                <a:solidFill>
                  <a:srgbClr val="000000"/>
                </a:solidFill>
                <a:effectLst/>
                <a:latin typeface="Helvetica" pitchFamily="2" charset="0"/>
              </a:rPr>
              <a:t>Things that help in our efforts to Communicate</a:t>
            </a:r>
            <a:br>
              <a:rPr lang="en-US" sz="1600" dirty="0">
                <a:solidFill>
                  <a:srgbClr val="000000"/>
                </a:solidFill>
                <a:effectLst/>
                <a:latin typeface="Helvetica" pitchFamily="2" charset="0"/>
              </a:rPr>
            </a:br>
            <a:endParaRPr lang="en-US" sz="4400" dirty="0"/>
          </a:p>
        </p:txBody>
      </p:sp>
      <p:sp>
        <p:nvSpPr>
          <p:cNvPr id="3" name="Content Placeholder 2">
            <a:extLst>
              <a:ext uri="{FF2B5EF4-FFF2-40B4-BE49-F238E27FC236}">
                <a16:creationId xmlns:a16="http://schemas.microsoft.com/office/drawing/2014/main" id="{03417AAC-E228-C6D0-EDA0-C0C70373A928}"/>
              </a:ext>
            </a:extLst>
          </p:cNvPr>
          <p:cNvSpPr>
            <a:spLocks noGrp="1"/>
          </p:cNvSpPr>
          <p:nvPr>
            <p:ph idx="1"/>
          </p:nvPr>
        </p:nvSpPr>
        <p:spPr/>
        <p:txBody>
          <a:bodyPr/>
          <a:lstStyle/>
          <a:p>
            <a:pPr marL="485105" indent="-457200">
              <a:buFont typeface="Arial" panose="020B0604020202020204" pitchFamily="34" charset="0"/>
              <a:buChar char="•"/>
            </a:pPr>
            <a:r>
              <a:rPr lang="en-US" sz="3200" dirty="0"/>
              <a:t>Final Thoughts</a:t>
            </a:r>
          </a:p>
          <a:p>
            <a:pPr marL="806562" lvl="1" indent="-457200">
              <a:buFont typeface="Arial" panose="020B0604020202020204" pitchFamily="34" charset="0"/>
              <a:buChar char="•"/>
            </a:pPr>
            <a:r>
              <a:rPr lang="en-US" sz="3200" dirty="0"/>
              <a:t>Sometimes one of the main reasons we </a:t>
            </a:r>
            <a:r>
              <a:rPr lang="en-US" sz="3200" u="sng" dirty="0"/>
              <a:t>differ</a:t>
            </a:r>
            <a:r>
              <a:rPr lang="en-US" sz="3200" dirty="0"/>
              <a:t> is over how significant our </a:t>
            </a:r>
            <a:r>
              <a:rPr lang="en-US" sz="3200" u="sng" dirty="0"/>
              <a:t>differences</a:t>
            </a:r>
            <a:r>
              <a:rPr lang="en-US" sz="3200" dirty="0"/>
              <a:t> are</a:t>
            </a:r>
          </a:p>
          <a:p>
            <a:pPr marL="806562" lvl="1" indent="-457200">
              <a:buFont typeface="Arial" panose="020B0604020202020204" pitchFamily="34" charset="0"/>
              <a:buChar char="•"/>
            </a:pPr>
            <a:r>
              <a:rPr lang="en-US" sz="3200" dirty="0"/>
              <a:t>Should annoyances rise to the level of conflict in our marriages?</a:t>
            </a:r>
          </a:p>
          <a:p>
            <a:pPr marL="485105" indent="-457200">
              <a:buFont typeface="Arial" panose="020B0604020202020204" pitchFamily="34" charset="0"/>
              <a:buChar char="•"/>
            </a:pPr>
            <a:endParaRPr lang="en-US" dirty="0"/>
          </a:p>
          <a:p>
            <a:pPr marL="485105"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531750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D06A-52E5-8C63-0890-E3DE9CA6CD80}"/>
              </a:ext>
            </a:extLst>
          </p:cNvPr>
          <p:cNvSpPr>
            <a:spLocks noGrp="1"/>
          </p:cNvSpPr>
          <p:nvPr>
            <p:ph type="title"/>
          </p:nvPr>
        </p:nvSpPr>
        <p:spPr/>
        <p:txBody>
          <a:bodyPr/>
          <a:lstStyle/>
          <a:p>
            <a:r>
              <a:rPr lang="en-US" sz="3600" dirty="0">
                <a:solidFill>
                  <a:srgbClr val="000000"/>
                </a:solidFill>
                <a:effectLst/>
                <a:latin typeface="Helvetica" pitchFamily="2" charset="0"/>
              </a:rPr>
              <a:t>Things that help in our efforts to Communicate</a:t>
            </a:r>
            <a:endParaRPr lang="en-US" sz="3600" dirty="0"/>
          </a:p>
        </p:txBody>
      </p:sp>
      <p:sp>
        <p:nvSpPr>
          <p:cNvPr id="3" name="Content Placeholder 2">
            <a:extLst>
              <a:ext uri="{FF2B5EF4-FFF2-40B4-BE49-F238E27FC236}">
                <a16:creationId xmlns:a16="http://schemas.microsoft.com/office/drawing/2014/main" id="{9F0EDD7D-0320-7A4B-FCF0-A1DD3AFDB2A6}"/>
              </a:ext>
            </a:extLst>
          </p:cNvPr>
          <p:cNvSpPr>
            <a:spLocks noGrp="1"/>
          </p:cNvSpPr>
          <p:nvPr>
            <p:ph sz="half" idx="1"/>
          </p:nvPr>
        </p:nvSpPr>
        <p:spPr/>
        <p:txBody>
          <a:bodyPr/>
          <a:lstStyle/>
          <a:p>
            <a:r>
              <a:rPr lang="en-US" sz="2800" dirty="0"/>
              <a:t>“</a:t>
            </a:r>
            <a:r>
              <a:rPr lang="en-US" sz="3200" dirty="0"/>
              <a:t>Good sense makes one slow to anger, and it is his glory to overlook an offense.”  Pr. 19:11</a:t>
            </a:r>
          </a:p>
          <a:p>
            <a:endParaRPr lang="en-US" dirty="0"/>
          </a:p>
        </p:txBody>
      </p:sp>
      <p:pic>
        <p:nvPicPr>
          <p:cNvPr id="5" name="Content Placeholder 5">
            <a:extLst>
              <a:ext uri="{FF2B5EF4-FFF2-40B4-BE49-F238E27FC236}">
                <a16:creationId xmlns:a16="http://schemas.microsoft.com/office/drawing/2014/main" id="{5E8CC281-69C1-C212-4595-78F9D810CF7F}"/>
              </a:ext>
            </a:extLst>
          </p:cNvPr>
          <p:cNvPicPr>
            <a:picLocks noGrp="1" noChangeAspect="1"/>
          </p:cNvPicPr>
          <p:nvPr>
            <p:ph sz="half" idx="2"/>
          </p:nvPr>
        </p:nvPicPr>
        <p:blipFill>
          <a:blip r:embed="rId2"/>
          <a:stretch>
            <a:fillRect/>
          </a:stretch>
        </p:blipFill>
        <p:spPr>
          <a:xfrm>
            <a:off x="6096000" y="1826122"/>
            <a:ext cx="6164122" cy="3690768"/>
          </a:xfrm>
        </p:spPr>
      </p:pic>
    </p:spTree>
    <p:extLst>
      <p:ext uri="{BB962C8B-B14F-4D97-AF65-F5344CB8AC3E}">
        <p14:creationId xmlns:p14="http://schemas.microsoft.com/office/powerpoint/2010/main" val="10586505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How We Communicate In Our Marriages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dirty="0">
                <a:solidFill>
                  <a:srgbClr val="000000"/>
                </a:solidFill>
                <a:effectLst/>
                <a:latin typeface="Helvetica" pitchFamily="2" charset="0"/>
              </a:rPr>
              <a:t>The importance of effective communications in marriage</a:t>
            </a:r>
          </a:p>
          <a:p>
            <a:pPr marL="485105" indent="-457200">
              <a:buFont typeface="Arial" panose="020B0604020202020204" pitchFamily="34" charset="0"/>
              <a:buChar char="•"/>
            </a:pPr>
            <a:r>
              <a:rPr lang="en-US" dirty="0">
                <a:solidFill>
                  <a:srgbClr val="000000"/>
                </a:solidFill>
                <a:effectLst/>
                <a:latin typeface="Helvetica" pitchFamily="2" charset="0"/>
              </a:rPr>
              <a:t>Hindrances to achieving effective communications and how we can overcome them</a:t>
            </a:r>
          </a:p>
          <a:p>
            <a:pPr marL="485105" indent="-457200">
              <a:buFont typeface="Arial" panose="020B0604020202020204" pitchFamily="34" charset="0"/>
              <a:buChar char="•"/>
            </a:pPr>
            <a:endParaRPr lang="en-US"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2893160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Epic Communication Failures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algn="ctr"/>
            <a:r>
              <a:rPr lang="en-US" dirty="0">
                <a:solidFill>
                  <a:srgbClr val="000000"/>
                </a:solidFill>
                <a:effectLst/>
                <a:latin typeface="Helvetica" pitchFamily="2" charset="0"/>
              </a:rPr>
              <a:t>Congratulations! You’re NOT accepted.</a:t>
            </a:r>
          </a:p>
          <a:p>
            <a:r>
              <a:rPr lang="en-US" dirty="0">
                <a:solidFill>
                  <a:srgbClr val="000000"/>
                </a:solidFill>
                <a:effectLst/>
                <a:latin typeface="Helvetica" pitchFamily="2" charset="0"/>
              </a:rPr>
              <a:t>In 2009 the University of California at San Diego </a:t>
            </a:r>
            <a:r>
              <a:rPr lang="en-US" dirty="0">
                <a:solidFill>
                  <a:schemeClr val="tx2"/>
                </a:solidFill>
                <a:effectLst/>
                <a:latin typeface="Helvetica" pitchFamily="2" charset="0"/>
              </a:rPr>
              <a:t>sent an email congratulating students</a:t>
            </a:r>
            <a:r>
              <a:rPr lang="en-US" dirty="0">
                <a:solidFill>
                  <a:srgbClr val="000000"/>
                </a:solidFill>
                <a:effectLst/>
                <a:latin typeface="Helvetica" pitchFamily="2" charset="0"/>
              </a:rPr>
              <a:t> who were accepted to the university. The problem? The university fired off the email to ALL 47,000 applicants, including the tens of thousands who had already received rejection notices.</a:t>
            </a:r>
          </a:p>
          <a:p>
            <a:pPr marL="485105" indent="-457200">
              <a:buFont typeface="Arial" panose="020B0604020202020204" pitchFamily="34" charset="0"/>
              <a:buChar char="•"/>
            </a:pPr>
            <a:endParaRPr lang="en-US"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5305550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4F2E-8A4A-BEA9-3E9E-AE5EF0374EE3}"/>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The Incredible Power of Words</a:t>
            </a:r>
            <a:endParaRPr lang="en-US" sz="4400" dirty="0"/>
          </a:p>
        </p:txBody>
      </p:sp>
      <p:sp>
        <p:nvSpPr>
          <p:cNvPr id="3" name="Content Placeholder 2">
            <a:extLst>
              <a:ext uri="{FF2B5EF4-FFF2-40B4-BE49-F238E27FC236}">
                <a16:creationId xmlns:a16="http://schemas.microsoft.com/office/drawing/2014/main" id="{F14BAD74-CB74-88B5-EFAF-FAD222C77FB2}"/>
              </a:ext>
            </a:extLst>
          </p:cNvPr>
          <p:cNvSpPr>
            <a:spLocks noGrp="1"/>
          </p:cNvSpPr>
          <p:nvPr>
            <p:ph sz="half" idx="1"/>
          </p:nvPr>
        </p:nvSpPr>
        <p:spPr/>
        <p:txBody>
          <a:bodyPr/>
          <a:lstStyle/>
          <a:p>
            <a:r>
              <a:rPr lang="en-US" sz="2400" dirty="0">
                <a:solidFill>
                  <a:schemeClr val="tx2"/>
                </a:solidFill>
                <a:latin typeface="Helvetica" pitchFamily="2" charset="0"/>
              </a:rPr>
              <a:t>“Then God said…”</a:t>
            </a:r>
          </a:p>
          <a:p>
            <a:pPr marL="806562" lvl="1" indent="-457200">
              <a:buFont typeface="Arial" panose="020B0604020202020204" pitchFamily="34" charset="0"/>
              <a:buChar char="•"/>
            </a:pPr>
            <a:r>
              <a:rPr lang="en-US" sz="2400" dirty="0">
                <a:solidFill>
                  <a:schemeClr val="tx2"/>
                </a:solidFill>
                <a:latin typeface="Helvetica" pitchFamily="2" charset="0"/>
              </a:rPr>
              <a:t>Let there be light</a:t>
            </a:r>
          </a:p>
          <a:p>
            <a:pPr marL="806562" lvl="1" indent="-457200">
              <a:buFont typeface="Arial" panose="020B0604020202020204" pitchFamily="34" charset="0"/>
              <a:buChar char="•"/>
            </a:pPr>
            <a:r>
              <a:rPr lang="en-US" sz="2400" dirty="0">
                <a:solidFill>
                  <a:schemeClr val="tx2"/>
                </a:solidFill>
                <a:latin typeface="Helvetica" pitchFamily="2" charset="0"/>
              </a:rPr>
              <a:t>Let there be firmament </a:t>
            </a:r>
          </a:p>
          <a:p>
            <a:pPr marL="806562" lvl="1" indent="-457200">
              <a:buFont typeface="Arial" panose="020B0604020202020204" pitchFamily="34" charset="0"/>
              <a:buChar char="•"/>
            </a:pPr>
            <a:r>
              <a:rPr lang="en-US" sz="2400" dirty="0">
                <a:solidFill>
                  <a:schemeClr val="tx2"/>
                </a:solidFill>
                <a:latin typeface="Helvetica" pitchFamily="2" charset="0"/>
              </a:rPr>
              <a:t>Let the …waters be gathered together</a:t>
            </a:r>
          </a:p>
          <a:p>
            <a:pPr lvl="1"/>
            <a:endParaRPr lang="en-US" dirty="0">
              <a:solidFill>
                <a:schemeClr val="tx2"/>
              </a:solidFill>
              <a:latin typeface="Helvetica" pitchFamily="2" charset="0"/>
            </a:endParaRPr>
          </a:p>
          <a:p>
            <a:endParaRPr lang="en-US" dirty="0"/>
          </a:p>
        </p:txBody>
      </p:sp>
      <p:sp>
        <p:nvSpPr>
          <p:cNvPr id="4" name="Content Placeholder 3">
            <a:extLst>
              <a:ext uri="{FF2B5EF4-FFF2-40B4-BE49-F238E27FC236}">
                <a16:creationId xmlns:a16="http://schemas.microsoft.com/office/drawing/2014/main" id="{A181EF2A-C5AE-ED91-2C61-9761C80B184F}"/>
              </a:ext>
            </a:extLst>
          </p:cNvPr>
          <p:cNvSpPr>
            <a:spLocks noGrp="1"/>
          </p:cNvSpPr>
          <p:nvPr>
            <p:ph sz="half" idx="2"/>
          </p:nvPr>
        </p:nvSpPr>
        <p:spPr/>
        <p:txBody>
          <a:bodyPr/>
          <a:lstStyle/>
          <a:p>
            <a:pPr marL="485105" indent="-457200">
              <a:buFont typeface="Arial" panose="020B0604020202020204" pitchFamily="34" charset="0"/>
              <a:buChar char="•"/>
            </a:pPr>
            <a:r>
              <a:rPr lang="en-US" sz="2400" dirty="0">
                <a:latin typeface="Helvetica" pitchFamily="2" charset="0"/>
              </a:rPr>
              <a:t>Let the earth bring forth grass</a:t>
            </a:r>
          </a:p>
          <a:p>
            <a:pPr marL="485105" indent="-457200">
              <a:buFont typeface="Arial" panose="020B0604020202020204" pitchFamily="34" charset="0"/>
              <a:buChar char="•"/>
            </a:pPr>
            <a:r>
              <a:rPr lang="en-US" sz="2400" dirty="0">
                <a:latin typeface="Helvetica" pitchFamily="2" charset="0"/>
              </a:rPr>
              <a:t>Let there be lights in the heavens</a:t>
            </a:r>
          </a:p>
          <a:p>
            <a:pPr marL="485105" indent="-457200">
              <a:buFont typeface="Arial" panose="020B0604020202020204" pitchFamily="34" charset="0"/>
              <a:buChar char="•"/>
            </a:pPr>
            <a:r>
              <a:rPr lang="en-US" sz="2400" dirty="0">
                <a:latin typeface="Helvetica" pitchFamily="2" charset="0"/>
              </a:rPr>
              <a:t>Let the earth bring forth living creatures</a:t>
            </a:r>
          </a:p>
          <a:p>
            <a:pPr marL="485105" indent="-457200">
              <a:buFont typeface="Arial" panose="020B0604020202020204" pitchFamily="34" charset="0"/>
              <a:buChar char="•"/>
            </a:pPr>
            <a:r>
              <a:rPr lang="en-US" sz="2400" dirty="0">
                <a:latin typeface="Helvetica" pitchFamily="2" charset="0"/>
              </a:rPr>
              <a:t>Let us make man in Our image</a:t>
            </a:r>
          </a:p>
        </p:txBody>
      </p:sp>
    </p:spTree>
    <p:extLst>
      <p:ext uri="{BB962C8B-B14F-4D97-AF65-F5344CB8AC3E}">
        <p14:creationId xmlns:p14="http://schemas.microsoft.com/office/powerpoint/2010/main" val="1527546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The Incredible Power of Words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589425" y="1766487"/>
            <a:ext cx="10516195" cy="4350990"/>
          </a:xfrm>
        </p:spPr>
        <p:txBody>
          <a:bodyPr/>
          <a:lstStyle/>
          <a:p>
            <a:pPr lvl="1"/>
            <a:endParaRPr lang="en-US" dirty="0">
              <a:solidFill>
                <a:schemeClr val="tx2"/>
              </a:solidFill>
              <a:latin typeface="Helvetica" pitchFamily="2" charset="0"/>
            </a:endParaRPr>
          </a:p>
          <a:p>
            <a:pPr lvl="1"/>
            <a:endParaRPr lang="en-US" dirty="0">
              <a:solidFill>
                <a:schemeClr val="tx2"/>
              </a:solidFill>
              <a:latin typeface="Helvetica" pitchFamily="2" charset="0"/>
            </a:endParaRPr>
          </a:p>
          <a:p>
            <a:pPr lvl="1"/>
            <a:r>
              <a:rPr lang="en-US" dirty="0">
                <a:solidFill>
                  <a:schemeClr val="tx2"/>
                </a:solidFill>
                <a:latin typeface="Helvetica" pitchFamily="2" charset="0"/>
              </a:rPr>
              <a:t>“</a:t>
            </a:r>
            <a:r>
              <a:rPr lang="en-US" i="1" dirty="0">
                <a:solidFill>
                  <a:schemeClr val="tx2"/>
                </a:solidFill>
                <a:latin typeface="Helvetica" pitchFamily="2" charset="0"/>
              </a:rPr>
              <a:t>I tell you, on the day of judgment people will give account for every careless word they speak, for by your words you will be justified, and by your words you will be condemned</a:t>
            </a:r>
            <a:r>
              <a:rPr lang="en-US" dirty="0">
                <a:solidFill>
                  <a:schemeClr val="tx2"/>
                </a:solidFill>
                <a:latin typeface="Helvetica" pitchFamily="2" charset="0"/>
              </a:rPr>
              <a:t>.”     										Matthew 12:36-37</a:t>
            </a:r>
          </a:p>
        </p:txBody>
      </p:sp>
    </p:spTree>
    <p:extLst>
      <p:ext uri="{BB962C8B-B14F-4D97-AF65-F5344CB8AC3E}">
        <p14:creationId xmlns:p14="http://schemas.microsoft.com/office/powerpoint/2010/main" val="42772800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The Incredible Power of Words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589425" y="1766487"/>
            <a:ext cx="10516195" cy="4350990"/>
          </a:xfrm>
        </p:spPr>
        <p:txBody>
          <a:bodyPr/>
          <a:lstStyle/>
          <a:p>
            <a:pPr lvl="1"/>
            <a:endParaRPr lang="en-US" dirty="0">
              <a:solidFill>
                <a:schemeClr val="tx2"/>
              </a:solidFill>
              <a:latin typeface="Helvetica" pitchFamily="2" charset="0"/>
            </a:endParaRPr>
          </a:p>
          <a:p>
            <a:pPr lvl="1"/>
            <a:r>
              <a:rPr lang="en-US" i="1" dirty="0">
                <a:solidFill>
                  <a:schemeClr val="tx2"/>
                </a:solidFill>
                <a:latin typeface="Helvetica" pitchFamily="2" charset="0"/>
              </a:rPr>
              <a:t>“Heaven and earth will pass away, but my words will not pass away.”  </a:t>
            </a:r>
            <a:r>
              <a:rPr lang="en-US" dirty="0">
                <a:solidFill>
                  <a:schemeClr val="tx2"/>
                </a:solidFill>
                <a:latin typeface="Helvetica" pitchFamily="2" charset="0"/>
              </a:rPr>
              <a:t>Matthew 24:35</a:t>
            </a:r>
          </a:p>
        </p:txBody>
      </p:sp>
    </p:spTree>
    <p:extLst>
      <p:ext uri="{BB962C8B-B14F-4D97-AF65-F5344CB8AC3E}">
        <p14:creationId xmlns:p14="http://schemas.microsoft.com/office/powerpoint/2010/main" val="13440695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The Incredible Power of Words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solidFill>
                <a:srgbClr val="000000"/>
              </a:solidFill>
              <a:effectLst/>
              <a:latin typeface="Helvetica" pitchFamily="2" charset="0"/>
            </a:endParaRPr>
          </a:p>
          <a:p>
            <a:r>
              <a:rPr lang="en-US" i="1" dirty="0">
                <a:solidFill>
                  <a:srgbClr val="000000"/>
                </a:solidFill>
                <a:effectLst/>
                <a:latin typeface="Helvetica" pitchFamily="2" charset="0"/>
              </a:rPr>
              <a:t>Death and life are in the power of the tongue, and those who love it will eat its fruits</a:t>
            </a:r>
            <a:r>
              <a:rPr lang="en-US" dirty="0">
                <a:solidFill>
                  <a:srgbClr val="000000"/>
                </a:solidFill>
                <a:effectLst/>
                <a:latin typeface="Helvetica" pitchFamily="2" charset="0"/>
              </a:rPr>
              <a:t>. </a:t>
            </a:r>
            <a:r>
              <a:rPr lang="en-US" dirty="0">
                <a:solidFill>
                  <a:srgbClr val="000000"/>
                </a:solidFill>
                <a:latin typeface="Helvetica" pitchFamily="2" charset="0"/>
              </a:rPr>
              <a:t>Proverbs 18:21</a:t>
            </a:r>
            <a:endParaRPr lang="en-US" dirty="0">
              <a:solidFill>
                <a:srgbClr val="000000"/>
              </a:solidFill>
              <a:effectLst/>
              <a:latin typeface="Helvetica" pitchFamily="2" charset="0"/>
            </a:endParaRPr>
          </a:p>
        </p:txBody>
      </p:sp>
    </p:spTree>
    <p:extLst>
      <p:ext uri="{BB962C8B-B14F-4D97-AF65-F5344CB8AC3E}">
        <p14:creationId xmlns:p14="http://schemas.microsoft.com/office/powerpoint/2010/main" val="1313291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The Incredible Power of Words</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solidFill>
                <a:srgbClr val="000000"/>
              </a:solidFill>
              <a:effectLst/>
              <a:latin typeface="Helvetica" pitchFamily="2" charset="0"/>
            </a:endParaRPr>
          </a:p>
          <a:p>
            <a:r>
              <a:rPr lang="en-US" i="1" dirty="0">
                <a:solidFill>
                  <a:srgbClr val="000000"/>
                </a:solidFill>
                <a:effectLst/>
                <a:latin typeface="Helvetica" pitchFamily="2" charset="0"/>
              </a:rPr>
              <a:t>Know this, my beloved brothers: let every person be </a:t>
            </a:r>
            <a:r>
              <a:rPr lang="en-US" i="1" u="sng" dirty="0">
                <a:solidFill>
                  <a:srgbClr val="000000"/>
                </a:solidFill>
                <a:effectLst/>
                <a:latin typeface="Helvetica" pitchFamily="2" charset="0"/>
              </a:rPr>
              <a:t>quick</a:t>
            </a:r>
            <a:r>
              <a:rPr lang="en-US" i="1" dirty="0">
                <a:solidFill>
                  <a:srgbClr val="000000"/>
                </a:solidFill>
                <a:effectLst/>
                <a:latin typeface="Helvetica" pitchFamily="2" charset="0"/>
              </a:rPr>
              <a:t> to hear, </a:t>
            </a:r>
            <a:r>
              <a:rPr lang="en-US" i="1" u="sng" dirty="0">
                <a:solidFill>
                  <a:srgbClr val="000000"/>
                </a:solidFill>
                <a:effectLst/>
                <a:latin typeface="Helvetica" pitchFamily="2" charset="0"/>
              </a:rPr>
              <a:t>slow</a:t>
            </a:r>
            <a:r>
              <a:rPr lang="en-US" i="1" dirty="0">
                <a:solidFill>
                  <a:srgbClr val="000000"/>
                </a:solidFill>
                <a:effectLst/>
                <a:latin typeface="Helvetica" pitchFamily="2" charset="0"/>
              </a:rPr>
              <a:t> to speak, </a:t>
            </a:r>
            <a:r>
              <a:rPr lang="en-US" i="1" u="sng" dirty="0">
                <a:solidFill>
                  <a:srgbClr val="000000"/>
                </a:solidFill>
                <a:effectLst/>
                <a:latin typeface="Helvetica" pitchFamily="2" charset="0"/>
              </a:rPr>
              <a:t>slow</a:t>
            </a:r>
            <a:r>
              <a:rPr lang="en-US" i="1" dirty="0">
                <a:solidFill>
                  <a:srgbClr val="000000"/>
                </a:solidFill>
                <a:effectLst/>
                <a:latin typeface="Helvetica" pitchFamily="2" charset="0"/>
              </a:rPr>
              <a:t> to anger; for the anger of man does not produce the righteousness of God.  </a:t>
            </a:r>
            <a:r>
              <a:rPr lang="en-US" dirty="0">
                <a:solidFill>
                  <a:srgbClr val="000000"/>
                </a:solidFill>
                <a:effectLst/>
                <a:latin typeface="Helvetica" pitchFamily="2" charset="0"/>
              </a:rPr>
              <a:t>James 1:19-20</a:t>
            </a:r>
          </a:p>
          <a:p>
            <a:endParaRPr lang="en-US" i="1" dirty="0">
              <a:solidFill>
                <a:srgbClr val="000000"/>
              </a:solidFill>
              <a:effectLst/>
              <a:latin typeface="Helvetica" pitchFamily="2" charset="0"/>
            </a:endParaRPr>
          </a:p>
        </p:txBody>
      </p:sp>
    </p:spTree>
    <p:extLst>
      <p:ext uri="{BB962C8B-B14F-4D97-AF65-F5344CB8AC3E}">
        <p14:creationId xmlns:p14="http://schemas.microsoft.com/office/powerpoint/2010/main" val="746127485"/>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4425</TotalTime>
  <Words>623</Words>
  <Application>Microsoft Macintosh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Cochin</vt:lpstr>
      <vt:lpstr>Helvetica</vt:lpstr>
      <vt:lpstr>Times New Roman</vt:lpstr>
      <vt:lpstr>4_Office Theme</vt:lpstr>
      <vt:lpstr>1_Office Theme</vt:lpstr>
      <vt:lpstr>Married: Growing &amp; Serving Together</vt:lpstr>
      <vt:lpstr>How We Communicate In Our Marriages</vt:lpstr>
      <vt:lpstr>How We Communicate In Our Marriages</vt:lpstr>
      <vt:lpstr>Epic Communication Failures</vt:lpstr>
      <vt:lpstr>The Incredible Power of Words</vt:lpstr>
      <vt:lpstr>The Incredible Power of Words</vt:lpstr>
      <vt:lpstr>The Incredible Power of Words</vt:lpstr>
      <vt:lpstr>The Incredible Power of Words</vt:lpstr>
      <vt:lpstr>The Incredible Power of Words</vt:lpstr>
      <vt:lpstr>Married: Growing &amp; Serving Together</vt:lpstr>
      <vt:lpstr>If ever two were one, then surely we.  If ever man were loved by wife, then thee.   – Ann Bradstreet </vt:lpstr>
      <vt:lpstr>By Way of Review </vt:lpstr>
      <vt:lpstr>The Importance of Effective Communications in Marriage </vt:lpstr>
      <vt:lpstr>Hindrances Towards Effective Communications in Marriage</vt:lpstr>
      <vt:lpstr>PowerPoint Presentation</vt:lpstr>
      <vt:lpstr>Things that hinder our efforts to Communicate </vt:lpstr>
      <vt:lpstr>Things that hinder our efforts to Communicate </vt:lpstr>
      <vt:lpstr>Things that hinder our efforts to Communicate </vt:lpstr>
      <vt:lpstr>Things that hinder our efforts to Communicate </vt:lpstr>
      <vt:lpstr>Things that hinder our efforts to Communicate </vt:lpstr>
      <vt:lpstr>Things that help in our efforts to Communicate </vt:lpstr>
      <vt:lpstr>Things that help in our efforts to Communicate </vt:lpstr>
      <vt:lpstr>Things that help in our efforts to Communicate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Married: Growing &amp; Serving Together</dc:title>
  <dc:creator>Steven Huff</dc:creator>
  <cp:lastModifiedBy>Steven Huff</cp:lastModifiedBy>
  <cp:revision>19</cp:revision>
  <dcterms:created xsi:type="dcterms:W3CDTF">2023-05-16T12:52:35Z</dcterms:created>
  <dcterms:modified xsi:type="dcterms:W3CDTF">2023-05-21T12:32:26Z</dcterms:modified>
</cp:coreProperties>
</file>